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9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91" r:id="rId9"/>
    <p:sldId id="292" r:id="rId10"/>
    <p:sldId id="266" r:id="rId11"/>
    <p:sldId id="267" r:id="rId12"/>
    <p:sldId id="268" r:id="rId13"/>
    <p:sldId id="269" r:id="rId14"/>
    <p:sldId id="270" r:id="rId15"/>
    <p:sldId id="288" r:id="rId16"/>
    <p:sldId id="274" r:id="rId17"/>
    <p:sldId id="277" r:id="rId18"/>
    <p:sldId id="275" r:id="rId19"/>
    <p:sldId id="278" r:id="rId20"/>
    <p:sldId id="279" r:id="rId21"/>
    <p:sldId id="280" r:id="rId22"/>
    <p:sldId id="276" r:id="rId23"/>
    <p:sldId id="281" r:id="rId24"/>
    <p:sldId id="282" r:id="rId25"/>
    <p:sldId id="284" r:id="rId26"/>
    <p:sldId id="286" r:id="rId27"/>
    <p:sldId id="287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E6A3-E5CF-EA41-8F7C-278B63C05D3B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77DD-1113-E744-88AA-C431C42EE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E77DD-1113-E744-88AA-C431C42EE2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6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9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g5309@nyu.edu)" TargetMode="External"/><Relationship Id="rId4" Type="http://schemas.openxmlformats.org/officeDocument/2006/relationships/hyperlink" Target="mailto:dsd298@nyu.edu)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4832" y="609599"/>
            <a:ext cx="9144000" cy="1178701"/>
          </a:xfrm>
        </p:spPr>
        <p:txBody>
          <a:bodyPr>
            <a:no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/>
            </a:r>
            <a:b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dirty="0" smtClean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TWITTER BOT DETECTION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241" y="2049516"/>
            <a:ext cx="9317591" cy="3184635"/>
          </a:xfrm>
        </p:spPr>
        <p:txBody>
          <a:bodyPr>
            <a:normAutofit/>
          </a:bodyPr>
          <a:lstStyle/>
          <a:p>
            <a:r>
              <a:rPr lang="en-US" b="1" i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Professor:</a:t>
            </a:r>
            <a:r>
              <a:rPr lang="en-US" b="1" i="1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Gustavo Sandoval</a:t>
            </a:r>
          </a:p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Team Members: </a:t>
            </a:r>
          </a:p>
          <a:p>
            <a:r>
              <a:rPr lang="en-US" b="1" dirty="0" err="1" smtClean="0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Madhu</a:t>
            </a:r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 Kiran Gudivada </a:t>
            </a:r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</a:t>
            </a:r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  <a:hlinkClick r:id="rId3"/>
              </a:rPr>
              <a:t>mg5309@nyu.edu)</a:t>
            </a:r>
            <a:endParaRPr lang="en-US" b="1" dirty="0" smtClean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  <a:p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Datta Sainath D </a:t>
            </a:r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</a:t>
            </a:r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  <a:hlinkClick r:id="rId4"/>
              </a:rPr>
              <a:t>dsd298@nyu.edu)</a:t>
            </a:r>
            <a:endParaRPr lang="en-US" b="1" dirty="0" smtClean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University: </a:t>
            </a:r>
          </a:p>
          <a:p>
            <a:r>
              <a:rPr lang="en-US" b="1" dirty="0" smtClean="0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New York University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5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902" y="1325133"/>
            <a:ext cx="10419966" cy="5096688"/>
          </a:xfrm>
        </p:spPr>
        <p:txBody>
          <a:bodyPr>
            <a:normAutofit/>
          </a:bodyPr>
          <a:lstStyle/>
          <a:p>
            <a:r>
              <a:rPr lang="en-US" dirty="0"/>
              <a:t>We have used sentimental analysis and decision trees on the major attributes: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TRAINING ACCURACY : 80.1%  </a:t>
            </a:r>
          </a:p>
          <a:p>
            <a:r>
              <a:rPr lang="en-US" b="1" u="sng" dirty="0">
                <a:solidFill>
                  <a:srgbClr val="002060"/>
                </a:solidFill>
              </a:rPr>
              <a:t>REASONS FOR CHOOSING AN ALGORITHM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 Need to scrub/clean the bot data (Due to inaccurate labelling)</a:t>
            </a:r>
            <a:br>
              <a:rPr lang="en-US" dirty="0"/>
            </a:br>
            <a:r>
              <a:rPr lang="en-US" dirty="0"/>
              <a:t>2. Identify the user accounts.</a:t>
            </a:r>
          </a:p>
          <a:p>
            <a:r>
              <a:rPr lang="en-US" b="1" u="sng" dirty="0">
                <a:solidFill>
                  <a:srgbClr val="002060"/>
                </a:solidFill>
              </a:rPr>
              <a:t>CONSIDERATION FOR ALGORITHM</a:t>
            </a:r>
            <a:r>
              <a:rPr lang="en-US" b="1" dirty="0">
                <a:solidFill>
                  <a:srgbClr val="002060"/>
                </a:solidFill>
              </a:rPr>
              <a:t>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 Attributes of a twitter account like (</a:t>
            </a:r>
            <a:r>
              <a:rPr lang="en-US" b="1" i="1" dirty="0"/>
              <a:t>screen name, name, description, statuses count, followers count, friends count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2. The best data set are our personal user and bot data set and crowdsourced user data.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60600" y="1905228"/>
            <a:ext cx="682729" cy="6118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8965" y="13661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OUR NEW ALGORITHM</a:t>
            </a:r>
            <a:endParaRPr lang="en-US" b="1" u="sng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0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87029" y="1452211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75000"/>
                  </a:schemeClr>
                </a:solidFill>
              </a:rPr>
              <a:t>Screen Names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7029" y="2229602"/>
            <a:ext cx="8899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75000"/>
                  </a:schemeClr>
                </a:solidFill>
              </a:rPr>
              <a:t>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7029" y="3124770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075" y="2038358"/>
            <a:ext cx="1128129" cy="61555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‘</a:t>
            </a:r>
            <a:r>
              <a:rPr lang="en-US" sz="3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BOT</a:t>
            </a:r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’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96204" y="1734337"/>
            <a:ext cx="2090825" cy="50022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96204" y="2388796"/>
            <a:ext cx="2090825" cy="5318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96204" y="2491212"/>
            <a:ext cx="2090825" cy="85669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01267" y="4272102"/>
            <a:ext cx="91652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u="sng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DRAWBACK</a:t>
            </a:r>
            <a:r>
              <a:rPr lang="en-US" sz="2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  <a:r>
              <a:rPr lang="en-US" sz="2300" dirty="0"/>
              <a:t>A legitimate user may have a phrase like </a:t>
            </a:r>
            <a:r>
              <a:rPr lang="en-US" sz="2300" i="1" dirty="0"/>
              <a:t>‘bottle’, ‘botany’</a:t>
            </a:r>
          </a:p>
          <a:p>
            <a:r>
              <a:rPr lang="en-US" sz="2300" b="1" u="sng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MEASURE</a:t>
            </a:r>
            <a:r>
              <a:rPr lang="en-US" sz="23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  <a:r>
              <a:rPr lang="en-US" sz="2300" dirty="0"/>
              <a:t> We have avoided this false positive in the future steps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30902" y="204474"/>
            <a:ext cx="9905998" cy="1478570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FIRST STEP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68075" y="3797179"/>
            <a:ext cx="91652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u="sng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CHANGES MADE</a:t>
            </a:r>
            <a:r>
              <a:rPr lang="en-US" sz="2300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VALUE CHANGED TO 2</a:t>
            </a:r>
            <a:endParaRPr lang="en-US" sz="23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0902" y="204474"/>
            <a:ext cx="9905998" cy="147857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FIRST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(USER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9403" y="1962581"/>
            <a:ext cx="4133591" cy="2485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1" y="1889629"/>
            <a:ext cx="3880884" cy="2578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11" name="TextBox 10"/>
          <p:cNvSpPr txBox="1"/>
          <p:nvPr/>
        </p:nvSpPr>
        <p:spPr>
          <a:xfrm>
            <a:off x="2509206" y="1601671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PERSONAL USER DATA 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6510" y="1564192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TRAINING USER DATA 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688" y="4628253"/>
            <a:ext cx="33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6807" y="4628253"/>
            <a:ext cx="34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1.5%</a:t>
            </a:r>
          </a:p>
        </p:txBody>
      </p:sp>
    </p:spTree>
    <p:extLst>
      <p:ext uri="{BB962C8B-B14F-4D97-AF65-F5344CB8AC3E}">
        <p14:creationId xmlns:p14="http://schemas.microsoft.com/office/powerpoint/2010/main" val="360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872" y="2008261"/>
            <a:ext cx="3652107" cy="2425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58" y="1901935"/>
            <a:ext cx="3914259" cy="2531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3470" y="1520297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PERSONAL BOT DATA SET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125" y="1498378"/>
            <a:ext cx="286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TRAINING USER DATA 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6429" y="4532818"/>
            <a:ext cx="298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29 of 50 accounts discovered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90125" y="4532818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388 of 1323 accounts discovered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42415" y="4866082"/>
            <a:ext cx="33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58%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73494" y="4866082"/>
            <a:ext cx="368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29.33%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30902" y="20447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FIRST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(BOT DATA)</a:t>
            </a:r>
            <a:endParaRPr lang="en-US" b="1" u="sng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0269" y="245985"/>
            <a:ext cx="9905998" cy="1478570"/>
          </a:xfrm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SECOND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7029" y="1801670"/>
            <a:ext cx="1380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0 statuses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029" y="2579061"/>
            <a:ext cx="14993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0 followers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7029" y="3474229"/>
            <a:ext cx="12282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0 friends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1507" y="2024808"/>
            <a:ext cx="2169469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BEGINNER USER ACCOUNT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296204" y="2083796"/>
            <a:ext cx="2090825" cy="50022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96204" y="2738255"/>
            <a:ext cx="2090825" cy="5318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96204" y="2840671"/>
            <a:ext cx="2090825" cy="85669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0269" y="4000065"/>
            <a:ext cx="419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PERSONAL USER DATA SET ACCURACY: 0%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0269" y="4385949"/>
            <a:ext cx="491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USER DATA SET ACCURACY: 1.626% (24)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22116" y="4000065"/>
            <a:ext cx="429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PERSONAL BOT DATA SET ACCURACY: 4% (2)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22116" y="4385949"/>
            <a:ext cx="458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BOT DATA SET ACCURACY: 19% (250)</a:t>
            </a:r>
          </a:p>
        </p:txBody>
      </p:sp>
    </p:spTree>
    <p:extLst>
      <p:ext uri="{BB962C8B-B14F-4D97-AF65-F5344CB8AC3E}">
        <p14:creationId xmlns:p14="http://schemas.microsoft.com/office/powerpoint/2010/main" val="34541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0269" y="245985"/>
            <a:ext cx="9905998" cy="1478570"/>
          </a:xfrm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THIRD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49743" y="3727702"/>
            <a:ext cx="390331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Recognizing the common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7267" y="2138716"/>
            <a:ext cx="472965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FOLLOWERS RATIO &lt;12</a:t>
            </a:r>
          </a:p>
        </p:txBody>
      </p:sp>
      <p:cxnSp>
        <p:nvCxnSpPr>
          <p:cNvPr id="10" name="Straight Arrow Connector 9"/>
          <p:cNvCxnSpPr>
            <a:stCxn id="14" idx="2"/>
          </p:cNvCxnSpPr>
          <p:nvPr/>
        </p:nvCxnSpPr>
        <p:spPr>
          <a:xfrm>
            <a:off x="3105126" y="3092823"/>
            <a:ext cx="2407775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6889898" y="3092823"/>
            <a:ext cx="2102194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3948" y="2138716"/>
            <a:ext cx="418235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FRIENDS RATIO &lt; 12</a:t>
            </a:r>
          </a:p>
        </p:txBody>
      </p:sp>
    </p:spTree>
    <p:extLst>
      <p:ext uri="{BB962C8B-B14F-4D97-AF65-F5344CB8AC3E}">
        <p14:creationId xmlns:p14="http://schemas.microsoft.com/office/powerpoint/2010/main" val="204023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2697" y="1627367"/>
            <a:ext cx="4463057" cy="2941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07" y="1799616"/>
            <a:ext cx="4362531" cy="28760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1999" y="320105"/>
            <a:ext cx="1076369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(PERSONAL USER DATA)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5025590" y="444700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100</a:t>
            </a:r>
            <a:r>
              <a:rPr lang="en-US" sz="24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246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120" y="1793776"/>
            <a:ext cx="4365182" cy="2925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33" y="1690689"/>
            <a:ext cx="4248296" cy="289758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(PERSONAL BOT DATA)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160487" y="4457644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4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03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2185" y="1653929"/>
            <a:ext cx="4527697" cy="3036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02" y="1783095"/>
            <a:ext cx="4425950" cy="28314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(TRAINING USER DATA)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086059" y="444532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</a:t>
            </a:r>
            <a:r>
              <a:rPr lang="en-US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: </a:t>
            </a:r>
            <a:r>
              <a:rPr lang="en-US" sz="2800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89.7</a:t>
            </a:r>
            <a:r>
              <a:rPr lang="en-US" sz="2400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024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1041" y="1775896"/>
            <a:ext cx="4226217" cy="292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26" y="1888739"/>
            <a:ext cx="4424695" cy="2902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6059" y="444532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16.7</a:t>
            </a:r>
            <a:r>
              <a:rPr lang="en-US" sz="24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(TRAINING BOT DATA)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1088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MOTIVATION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is one of the most popular social media platforms, it has been plagued by many bots during recent years. </a:t>
            </a:r>
          </a:p>
          <a:p>
            <a:r>
              <a:rPr lang="en-US" dirty="0"/>
              <a:t>Bots can control the sentiment od an issues and can create a biased opinion about any situation.</a:t>
            </a:r>
          </a:p>
          <a:p>
            <a:r>
              <a:rPr lang="en-US" dirty="0"/>
              <a:t>For example during the election of 2016 a huge number of bots started a bad campaign against a Presidential candidate. Bots were know to flood about 24% of daily tweets with their negative ideas.</a:t>
            </a:r>
          </a:p>
          <a:p>
            <a:r>
              <a:rPr lang="en-US" dirty="0"/>
              <a:t>This has motivated the software community to deal with the issue seriously.</a:t>
            </a:r>
          </a:p>
        </p:txBody>
      </p:sp>
    </p:spTree>
    <p:extLst>
      <p:ext uri="{BB962C8B-B14F-4D97-AF65-F5344CB8AC3E}">
        <p14:creationId xmlns:p14="http://schemas.microsoft.com/office/powerpoint/2010/main" val="68208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1131" y="3721395"/>
            <a:ext cx="9470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USERS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75297" y="2653365"/>
            <a:ext cx="463016" cy="106803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58499" y="2653365"/>
            <a:ext cx="363296" cy="106803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4739" y="2130145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VERIFIED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5690" y="3721395"/>
            <a:ext cx="812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BOTS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FOURTH STEP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4030" y="2818048"/>
            <a:ext cx="52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5573" y="282168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NO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80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4073" y="2035318"/>
            <a:ext cx="4019727" cy="2708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43" y="2102072"/>
            <a:ext cx="3952366" cy="26413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FOURTH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(USER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9918" y="4795699"/>
            <a:ext cx="2010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52%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2728" y="4795699"/>
            <a:ext cx="2323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43.7%</a:t>
            </a:r>
          </a:p>
        </p:txBody>
      </p:sp>
    </p:spTree>
    <p:extLst>
      <p:ext uri="{BB962C8B-B14F-4D97-AF65-F5344CB8AC3E}">
        <p14:creationId xmlns:p14="http://schemas.microsoft.com/office/powerpoint/2010/main" val="49992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30818"/>
            <a:ext cx="4640747" cy="3040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2030818"/>
            <a:ext cx="4167227" cy="283327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FOURTH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(BOT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7170" y="5042527"/>
            <a:ext cx="180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7409" y="5071729"/>
            <a:ext cx="2115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0.6%</a:t>
            </a:r>
          </a:p>
        </p:txBody>
      </p:sp>
    </p:spTree>
    <p:extLst>
      <p:ext uri="{BB962C8B-B14F-4D97-AF65-F5344CB8AC3E}">
        <p14:creationId xmlns:p14="http://schemas.microsoft.com/office/powerpoint/2010/main" val="185142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FIFTH STEP</a:t>
            </a:r>
            <a:b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(CLEVER BOTS)</a:t>
            </a:r>
            <a:endParaRPr lang="en-US" sz="4300" b="1" u="sng" cap="none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6626" y="3950986"/>
            <a:ext cx="345645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Recognizing the clever bots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4150" y="2362000"/>
            <a:ext cx="472965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FOLLOWERS RATIO &gt;10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02009" y="3316107"/>
            <a:ext cx="2407775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886781" y="3316107"/>
            <a:ext cx="2102194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0831" y="2362000"/>
            <a:ext cx="418235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FRIENDS RATIO &gt;10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2630" y="1730036"/>
            <a:ext cx="494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NO ’BOT’ IN SCREEN NAME, NAME &amp; DESCRIPTION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4777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7829" y="287191"/>
            <a:ext cx="10515600" cy="1325563"/>
          </a:xfrm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ACCURACY CALCULATION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0993" y="2331225"/>
            <a:ext cx="4158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USER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100%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086" y="2331224"/>
            <a:ext cx="4767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USER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98.3%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8964" y="3784339"/>
            <a:ext cx="384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BOT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90%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453" y="3784339"/>
            <a:ext cx="434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BOT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65%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4451" y="1723705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u="sng" dirty="0">
                <a:ln>
                  <a:solidFill>
                    <a:sysClr val="windowText" lastClr="000000"/>
                  </a:solidFill>
                </a:ln>
              </a:rPr>
              <a:t>USER DETECTION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74450" y="3150168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u="sng" dirty="0">
                <a:ln>
                  <a:solidFill>
                    <a:sysClr val="windowText" lastClr="000000"/>
                  </a:solidFill>
                </a:ln>
              </a:rPr>
              <a:t>BOT DETECTION</a:t>
            </a:r>
          </a:p>
        </p:txBody>
      </p:sp>
    </p:spTree>
    <p:extLst>
      <p:ext uri="{BB962C8B-B14F-4D97-AF65-F5344CB8AC3E}">
        <p14:creationId xmlns:p14="http://schemas.microsoft.com/office/powerpoint/2010/main" val="110111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6" y="2108994"/>
            <a:ext cx="5257800" cy="2019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93" y="2299196"/>
            <a:ext cx="5105400" cy="1765300"/>
          </a:xfrm>
          <a:prstGeom prst="rect">
            <a:avLst/>
          </a:prstGeom>
        </p:spPr>
      </p:pic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PERFORMANCE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93" y="4154082"/>
            <a:ext cx="5105400" cy="733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55" y="4114412"/>
            <a:ext cx="5131902" cy="7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RECEIVER OPERATING CHARACTERISITCS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38" y="1424875"/>
            <a:ext cx="5162723" cy="34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Sentimental Analysis</a:t>
            </a:r>
          </a:p>
          <a:p>
            <a:r>
              <a:rPr lang="en-US" dirty="0"/>
              <a:t>Friends Hierarchy</a:t>
            </a:r>
          </a:p>
          <a:p>
            <a:r>
              <a:rPr lang="en-US" dirty="0"/>
              <a:t>User metadata</a:t>
            </a:r>
          </a:p>
          <a:p>
            <a:r>
              <a:rPr lang="en-US" dirty="0"/>
              <a:t>Behavior Features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35107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774405" y="2300251"/>
            <a:ext cx="10515600" cy="1325563"/>
          </a:xfrm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THANK YOU</a:t>
            </a:r>
            <a:endParaRPr lang="en-US" sz="4300" b="1" u="sng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8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DATA RETRIEVAL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create any classifier we need good variety of Twitter users and Twitter Bots.</a:t>
            </a:r>
          </a:p>
          <a:p>
            <a:r>
              <a:rPr lang="en-US" dirty="0"/>
              <a:t>There are many websites like botwiki.org which not only has a list of bots but also classifies them based on their tweets.</a:t>
            </a:r>
          </a:p>
          <a:p>
            <a:r>
              <a:rPr lang="en-US" dirty="0"/>
              <a:t>Users have been selected from our friends and know celebrities to have good mix of training data.</a:t>
            </a:r>
          </a:p>
          <a:p>
            <a:r>
              <a:rPr lang="en-US" dirty="0"/>
              <a:t>The Data of these uses is collected using Twitter’s </a:t>
            </a:r>
            <a:r>
              <a:rPr lang="en-US" dirty="0" err="1"/>
              <a:t>RestAPI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55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DATA PREPROCESSING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  <a:p>
            <a:endParaRPr lang="en-US" dirty="0"/>
          </a:p>
          <a:p>
            <a:r>
              <a:rPr lang="en-US" dirty="0"/>
              <a:t>Data Conversion</a:t>
            </a:r>
          </a:p>
          <a:p>
            <a:endParaRPr lang="en-US" dirty="0"/>
          </a:p>
          <a:p>
            <a:r>
              <a:rPr lang="en-US" dirty="0"/>
              <a:t>Training Data using Algorithm</a:t>
            </a:r>
          </a:p>
        </p:txBody>
      </p:sp>
    </p:spTree>
    <p:extLst>
      <p:ext uri="{BB962C8B-B14F-4D97-AF65-F5344CB8AC3E}">
        <p14:creationId xmlns:p14="http://schemas.microsoft.com/office/powerpoint/2010/main" val="140383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CLEANING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tweets has been collected it needs to be cleaned because tweets contain a lot of non textual data which cannot be used for training of the Algorithms.</a:t>
            </a:r>
          </a:p>
          <a:p>
            <a:r>
              <a:rPr lang="en-US" dirty="0"/>
              <a:t>We used </a:t>
            </a:r>
            <a:r>
              <a:rPr lang="en-US" dirty="0" err="1"/>
              <a:t>nltk</a:t>
            </a:r>
            <a:r>
              <a:rPr lang="en-US" dirty="0"/>
              <a:t> and regex packages to remove stop words , emoticons and hashtags .</a:t>
            </a:r>
          </a:p>
          <a:p>
            <a:r>
              <a:rPr lang="en-US" dirty="0"/>
              <a:t>To create a fine sparse matrix we have to stemmed the words.</a:t>
            </a:r>
          </a:p>
        </p:txBody>
      </p:sp>
    </p:spTree>
    <p:extLst>
      <p:ext uri="{BB962C8B-B14F-4D97-AF65-F5344CB8AC3E}">
        <p14:creationId xmlns:p14="http://schemas.microsoft.com/office/powerpoint/2010/main" val="201033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DATA CONVERSION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data has been cleaned we need to create a sparse matrix that contains the word frequency and distribution among the documents.</a:t>
            </a:r>
          </a:p>
          <a:p>
            <a:r>
              <a:rPr lang="en-US" dirty="0"/>
              <a:t>This is called a </a:t>
            </a:r>
            <a:r>
              <a:rPr lang="en-US" dirty="0" err="1"/>
              <a:t>tf-idf</a:t>
            </a:r>
            <a:r>
              <a:rPr lang="en-US" dirty="0"/>
              <a:t> matrix which is created using </a:t>
            </a:r>
            <a:r>
              <a:rPr lang="en-US" dirty="0" err="1"/>
              <a:t>CountVectorizer</a:t>
            </a:r>
            <a:r>
              <a:rPr lang="en-US" dirty="0"/>
              <a:t> functions of the </a:t>
            </a:r>
            <a:r>
              <a:rPr lang="en-US" dirty="0" err="1"/>
              <a:t>nltk</a:t>
            </a:r>
            <a:r>
              <a:rPr lang="en-US" dirty="0"/>
              <a:t> toolkit.</a:t>
            </a:r>
          </a:p>
        </p:txBody>
      </p:sp>
    </p:spTree>
    <p:extLst>
      <p:ext uri="{BB962C8B-B14F-4D97-AF65-F5344CB8AC3E}">
        <p14:creationId xmlns:p14="http://schemas.microsoft.com/office/powerpoint/2010/main" val="141698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ALGORITHMS USED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Multinomial Naïve Bayes</a:t>
            </a:r>
          </a:p>
          <a:p>
            <a:endParaRPr lang="en-US" dirty="0"/>
          </a:p>
          <a:p>
            <a:r>
              <a:rPr lang="en-US" dirty="0"/>
              <a:t>Bernoulli Naïve Bayes</a:t>
            </a:r>
          </a:p>
          <a:p>
            <a:endParaRPr lang="en-US" dirty="0"/>
          </a:p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83873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TRAINING &amp; CROSS VALIDATION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choosing the appropriate algorithms we went on to train and run a 10-Fold cross validation and took average of the results for the following constrains: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273421"/>
              </p:ext>
            </p:extLst>
          </p:nvPr>
        </p:nvGraphicFramePr>
        <p:xfrm>
          <a:off x="3038168" y="3021217"/>
          <a:ext cx="6115664" cy="31557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893">
                  <a:extLst>
                    <a:ext uri="{9D8B030D-6E8A-4147-A177-3AD203B41FA5}">
                      <a16:colId xmlns:a16="http://schemas.microsoft.com/office/drawing/2014/main" xmlns="" val="644284062"/>
                    </a:ext>
                  </a:extLst>
                </a:gridCol>
                <a:gridCol w="1617076">
                  <a:extLst>
                    <a:ext uri="{9D8B030D-6E8A-4147-A177-3AD203B41FA5}">
                      <a16:colId xmlns:a16="http://schemas.microsoft.com/office/drawing/2014/main" xmlns="" val="3518893998"/>
                    </a:ext>
                  </a:extLst>
                </a:gridCol>
                <a:gridCol w="1509594">
                  <a:extLst>
                    <a:ext uri="{9D8B030D-6E8A-4147-A177-3AD203B41FA5}">
                      <a16:colId xmlns:a16="http://schemas.microsoft.com/office/drawing/2014/main" xmlns="" val="2727941661"/>
                    </a:ext>
                  </a:extLst>
                </a:gridCol>
                <a:gridCol w="1495101">
                  <a:extLst>
                    <a:ext uri="{9D8B030D-6E8A-4147-A177-3AD203B41FA5}">
                      <a16:colId xmlns:a16="http://schemas.microsoft.com/office/drawing/2014/main" xmlns="" val="3099643880"/>
                    </a:ext>
                  </a:extLst>
                </a:gridCol>
              </a:tblGrid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MultinoialNB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BernoulliNB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LogisticReg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49906486"/>
                  </a:ext>
                </a:extLst>
              </a:tr>
              <a:tr h="4257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accuracy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0.7305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0.7227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0.7357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43721529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0.7929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0.8159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0.7855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01096926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0.7396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0.6879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0.7621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36582250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f1 score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0.7634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0.7436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0.7724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5006057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roc_auc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0.8121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0.8146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0.8108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76174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54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REMARKS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in theory using tweets to identify bots sounded good but after implementation the results were not up to the mark.</a:t>
            </a:r>
          </a:p>
          <a:p>
            <a:r>
              <a:rPr lang="en-US" dirty="0"/>
              <a:t>This is because bot’s have evolved during the recent times with the advancement in Artificial Intelligence the bots have become very good in concealing themselves.</a:t>
            </a:r>
          </a:p>
          <a:p>
            <a:r>
              <a:rPr lang="en-US" dirty="0"/>
              <a:t>Today there bots in twitter that can create new poems, be interactive with it’s followers and also wish them on their birthdays.</a:t>
            </a:r>
          </a:p>
        </p:txBody>
      </p:sp>
    </p:spTree>
    <p:extLst>
      <p:ext uri="{BB962C8B-B14F-4D97-AF65-F5344CB8AC3E}">
        <p14:creationId xmlns:p14="http://schemas.microsoft.com/office/powerpoint/2010/main" val="217534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779</Words>
  <Application>Microsoft Macintosh PowerPoint</Application>
  <PresentationFormat>Widescreen</PresentationFormat>
  <Paragraphs>144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Times New Roman</vt:lpstr>
      <vt:lpstr>Arial</vt:lpstr>
      <vt:lpstr>Office Theme</vt:lpstr>
      <vt:lpstr> TWITTER BOT DETECTION</vt:lpstr>
      <vt:lpstr>MOTIVATION</vt:lpstr>
      <vt:lpstr>DATA RETRIEVAL</vt:lpstr>
      <vt:lpstr>DATA PREPROCESSING </vt:lpstr>
      <vt:lpstr>CLEANING DATA</vt:lpstr>
      <vt:lpstr>DATA CONVERSION</vt:lpstr>
      <vt:lpstr>ALGORITHMS USED</vt:lpstr>
      <vt:lpstr>TRAINING &amp; CROSS VALIDATION</vt:lpstr>
      <vt:lpstr>REMARKS</vt:lpstr>
      <vt:lpstr>PowerPoint Presentation</vt:lpstr>
      <vt:lpstr>FIRST STEP</vt:lpstr>
      <vt:lpstr>CONCLUSIONS FROM FIRST STEP (USER DATA)</vt:lpstr>
      <vt:lpstr>PowerPoint Presentation</vt:lpstr>
      <vt:lpstr>SECOND STEP</vt:lpstr>
      <vt:lpstr>THIRD STEP</vt:lpstr>
      <vt:lpstr>PowerPoint Presentation</vt:lpstr>
      <vt:lpstr>CONCLUSIONS FROM THIRD STEP (PERSONAL BOT DATA)</vt:lpstr>
      <vt:lpstr>CONCLUSIONS FROM THIRD STEP (TRAINING USER DATA)</vt:lpstr>
      <vt:lpstr>CONCLUSIONS FROM THIRD STEP (TRAINING BOT DATA)</vt:lpstr>
      <vt:lpstr>FOURTH STEP</vt:lpstr>
      <vt:lpstr>CONCLUSIONS FROM FOURTH STEP (USER DATA)</vt:lpstr>
      <vt:lpstr>CONCLUSIONS FROM FOURTH STEP (BOT DATA)</vt:lpstr>
      <vt:lpstr>FIFTH STEP (CLEVER BOTS)</vt:lpstr>
      <vt:lpstr>PowerPoint Presentation</vt:lpstr>
      <vt:lpstr>PERFORMANCE ANALYSIS</vt:lpstr>
      <vt:lpstr>RECEIVER OPERATING CHARACTERISITCS</vt:lpstr>
      <vt:lpstr>FUTURE WORK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Names and stuff</dc:title>
  <dc:creator>Datta Sainath Dwarampudi</dc:creator>
  <cp:lastModifiedBy>Datta Sainath Dwarampudi</cp:lastModifiedBy>
  <cp:revision>40</cp:revision>
  <dcterms:created xsi:type="dcterms:W3CDTF">2017-04-30T01:37:52Z</dcterms:created>
  <dcterms:modified xsi:type="dcterms:W3CDTF">2017-05-08T15:39:58Z</dcterms:modified>
</cp:coreProperties>
</file>